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5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2409" autoAdjust="0"/>
  </p:normalViewPr>
  <p:slideViewPr>
    <p:cSldViewPr snapToGrid="0">
      <p:cViewPr varScale="1">
        <p:scale>
          <a:sx n="53" d="100"/>
          <a:sy n="53" d="100"/>
        </p:scale>
        <p:origin x="19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4BE4F-931A-4024-820D-B8A259714E54}" type="datetimeFigureOut">
              <a:rPr lang="nl-NL" smtClean="0"/>
              <a:t>26-3-2018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2939D-D60C-44B7-8F52-850F06F659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65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Goodmorning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My name is Paul Hulsbosch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teacher at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Summa college in Eindhoven, a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South-East of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Netherlands. I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anatomy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physiology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pathology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nursing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 Summa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nursing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school.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Besides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currently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involved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Summa engineering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society track. These next few minutes I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like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introduce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Summa college,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Netherlands. 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E1108-1B39-40DE-A38C-383423ECA2F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7487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different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tracks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Summa college offers:</a:t>
            </a:r>
          </a:p>
          <a:p>
            <a:pPr lvl="0"/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 &amp;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Logistics</a:t>
            </a: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Mechanical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electrical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installation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Engineering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Engineering &amp; Building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Trades</a:t>
            </a: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Welfare, Culture &amp;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</a:t>
            </a: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Woodwork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Furniture &amp;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Interior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Decorating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Automotive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Branch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Beauty Care &amp;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Hairdressing</a:t>
            </a: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Pastry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-making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 Sector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Commerce &amp; Marketing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Fashion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2939D-D60C-44B7-8F52-850F06F659E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4656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explaining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Netherlands. </a:t>
            </a:r>
          </a:p>
          <a:p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student has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options: he or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either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full-time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 do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duel course (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tracks are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4 levels,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European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Qualification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Framework. </a:t>
            </a:r>
          </a:p>
          <a:p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 1 is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assistant</a:t>
            </a: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 2 is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skilled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worker</a:t>
            </a: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 3 is professional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 4 is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 or specialist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(dit zou ik nog als afsluiting doen)</a:t>
            </a:r>
          </a:p>
          <a:p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attention. </a:t>
            </a:r>
          </a:p>
          <a:p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last i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short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videi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schoolsystem in </a:t>
            </a:r>
            <a:r>
              <a:rPr lang="nl-N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Netherlands.</a:t>
            </a: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van het onderwijssysteem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2939D-D60C-44B7-8F52-850F06F659E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051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 college is a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located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South of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Netherlands.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2939D-D60C-44B7-8F52-850F06F659E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1452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E1108-1B39-40DE-A38C-383423ECA2F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8784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Brainport Eindhoven.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E1108-1B39-40DE-A38C-383423ECA2F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8347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Brainport is a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leading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Europe.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Located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South-East of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Netherlands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Eindhoven at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well-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cutting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technological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research,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strives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solutions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societal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challanges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tomorrow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E1108-1B39-40DE-A38C-383423ECA2F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762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Brainport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a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700.000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of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350.000 are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different sectors. </a:t>
            </a:r>
          </a:p>
          <a:p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these sectors is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E1108-1B39-40DE-A38C-383423ECA2F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2118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important sectors are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electro-technology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mechatronics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automotive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ICT,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nl-NL" altLang="nl-NL" sz="2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nl-NL" altLang="nl-NL" sz="2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nl-NL" altLang="nl-NL" sz="2800" b="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E1108-1B39-40DE-A38C-383423ECA2F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620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 college is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most important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training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brainport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E1108-1B39-40DE-A38C-383423ECA2F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0308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 college is a large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instution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colleges,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college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adult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school (montessori),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caters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17.000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a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staff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1300,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annual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turnover of 130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endParaRPr lang="nl-NL" altLang="nl-NL" sz="900" b="0" kern="1200" dirty="0" smtClean="0">
              <a:solidFill>
                <a:srgbClr val="003399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  <a:p>
            <a:endParaRPr lang="nl-NL" altLang="nl-NL" sz="1200" b="0" kern="1200" dirty="0" smtClean="0">
              <a:solidFill>
                <a:srgbClr val="003399"/>
              </a:solidFill>
              <a:latin typeface="+mn-lt"/>
              <a:ea typeface="+mn-ea"/>
              <a:cs typeface="+mn-cs"/>
            </a:endParaRPr>
          </a:p>
          <a:p>
            <a:endParaRPr lang="nl-NL" sz="1200" b="0" kern="1200" dirty="0" smtClean="0">
              <a:solidFill>
                <a:srgbClr val="003399"/>
              </a:solidFill>
              <a:latin typeface="+mn-lt"/>
              <a:ea typeface="+mn-ea"/>
              <a:cs typeface="+mn-cs"/>
            </a:endParaRPr>
          </a:p>
          <a:p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E1108-1B39-40DE-A38C-383423ECA2F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125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99190"/>
            <a:ext cx="1066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6045"/>
            <a:ext cx="7315200" cy="1619822"/>
          </a:xfrm>
        </p:spPr>
        <p:txBody>
          <a:bodyPr>
            <a:normAutofit/>
          </a:bodyPr>
          <a:lstStyle>
            <a:lvl1pPr algn="ctr">
              <a:defRPr sz="33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63343"/>
            <a:ext cx="7315200" cy="507749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077200" y="6430965"/>
            <a:ext cx="941388" cy="301625"/>
          </a:xfrm>
        </p:spPr>
        <p:txBody>
          <a:bodyPr/>
          <a:lstStyle>
            <a:lvl1pPr>
              <a:defRPr/>
            </a:lvl1pPr>
          </a:lstStyle>
          <a:p>
            <a:fld id="{EF02D26B-2459-4A8C-B8E8-E8C7CD8C47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919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52400"/>
            <a:ext cx="7315200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676400"/>
            <a:ext cx="7315200" cy="4632961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80165"/>
            <a:ext cx="941388" cy="301625"/>
          </a:xfrm>
        </p:spPr>
        <p:txBody>
          <a:bodyPr/>
          <a:lstStyle>
            <a:lvl1pPr>
              <a:defRPr/>
            </a:lvl1pPr>
          </a:lstStyle>
          <a:p>
            <a:fld id="{EF02D26B-2459-4A8C-B8E8-E8C7CD8C47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016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1" y="609600"/>
            <a:ext cx="1492499" cy="57015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609600"/>
            <a:ext cx="5241476" cy="5701563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400802"/>
            <a:ext cx="941388" cy="301625"/>
          </a:xfrm>
        </p:spPr>
        <p:txBody>
          <a:bodyPr/>
          <a:lstStyle>
            <a:lvl1pPr>
              <a:defRPr/>
            </a:lvl1pPr>
          </a:lstStyle>
          <a:p>
            <a:fld id="{EF02D26B-2459-4A8C-B8E8-E8C7CD8C47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085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457200" y="1196975"/>
            <a:ext cx="8229600" cy="5327650"/>
          </a:xfrm>
        </p:spPr>
        <p:txBody>
          <a:bodyPr rtlCol="0">
            <a:normAutofit/>
          </a:bodyPr>
          <a:lstStyle/>
          <a:p>
            <a:pPr lvl="0"/>
            <a:r>
              <a:rPr lang="nl-NL" noProof="0" smtClean="0"/>
              <a:t>Klik op het pictogram als u een SmartArt-afbeelding wilt toevoegen</a:t>
            </a:r>
            <a:endParaRPr lang="nl-NL" noProof="0"/>
          </a:p>
        </p:txBody>
      </p:sp>
      <p:sp>
        <p:nvSpPr>
          <p:cNvPr id="4" name="Tijdelijke aanduiding voor dianummer 6"/>
          <p:cNvSpPr>
            <a:spLocks noGrp="1"/>
          </p:cNvSpPr>
          <p:nvPr>
            <p:ph type="sldNum" sz="quarter" idx="10"/>
          </p:nvPr>
        </p:nvSpPr>
        <p:spPr>
          <a:xfrm>
            <a:off x="8077200" y="6427790"/>
            <a:ext cx="941388" cy="301625"/>
          </a:xfrm>
        </p:spPr>
        <p:txBody>
          <a:bodyPr/>
          <a:lstStyle>
            <a:lvl1pPr>
              <a:defRPr smtClean="0"/>
            </a:lvl1pPr>
          </a:lstStyle>
          <a:p>
            <a:fld id="{EF02D26B-2459-4A8C-B8E8-E8C7CD8C47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88470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7200" y="6400802"/>
            <a:ext cx="941388" cy="301625"/>
          </a:xfrm>
        </p:spPr>
        <p:txBody>
          <a:bodyPr/>
          <a:lstStyle>
            <a:lvl1pPr>
              <a:defRPr smtClean="0"/>
            </a:lvl1pPr>
          </a:lstStyle>
          <a:p>
            <a:fld id="{EF02D26B-2459-4A8C-B8E8-E8C7CD8C47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6111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el, 2 inhoudselementen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7200" y="6400802"/>
            <a:ext cx="941388" cy="301625"/>
          </a:xfrm>
        </p:spPr>
        <p:txBody>
          <a:bodyPr/>
          <a:lstStyle>
            <a:lvl1pPr>
              <a:defRPr smtClean="0"/>
            </a:lvl1pPr>
          </a:lstStyle>
          <a:p>
            <a:fld id="{EF02D26B-2459-4A8C-B8E8-E8C7CD8C47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224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655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7315200" cy="4709161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01000" y="6357940"/>
            <a:ext cx="941388" cy="301625"/>
          </a:xfrm>
        </p:spPr>
        <p:txBody>
          <a:bodyPr/>
          <a:lstStyle>
            <a:lvl1pPr>
              <a:defRPr/>
            </a:lvl1pPr>
          </a:lstStyle>
          <a:p>
            <a:fld id="{EF02D26B-2459-4A8C-B8E8-E8C7CD8C47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87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>
            <a:normAutofit/>
          </a:bodyPr>
          <a:lstStyle>
            <a:lvl1pPr algn="ctr">
              <a:defRPr sz="3300" b="1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9"/>
            <a:ext cx="7315200" cy="1098439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01000" y="6365877"/>
            <a:ext cx="941388" cy="301625"/>
          </a:xfrm>
        </p:spPr>
        <p:txBody>
          <a:bodyPr/>
          <a:lstStyle>
            <a:lvl1pPr>
              <a:defRPr/>
            </a:lvl1pPr>
          </a:lstStyle>
          <a:p>
            <a:fld id="{EF02D26B-2459-4A8C-B8E8-E8C7CD8C47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24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1524000"/>
            <a:ext cx="3566160" cy="481279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1524000"/>
            <a:ext cx="3566160" cy="481488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77200" y="6424615"/>
            <a:ext cx="941388" cy="301625"/>
          </a:xfrm>
        </p:spPr>
        <p:txBody>
          <a:bodyPr/>
          <a:lstStyle>
            <a:lvl1pPr>
              <a:defRPr/>
            </a:lvl1pPr>
          </a:lstStyle>
          <a:p>
            <a:fld id="{EF02D26B-2459-4A8C-B8E8-E8C7CD8C47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0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984" y="1600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3776" y="16129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32006" y="152400"/>
            <a:ext cx="7315200" cy="130759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362200"/>
            <a:ext cx="3566160" cy="397459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362200"/>
            <a:ext cx="3566160" cy="397459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077200" y="6477002"/>
            <a:ext cx="941388" cy="301625"/>
          </a:xfrm>
        </p:spPr>
        <p:txBody>
          <a:bodyPr/>
          <a:lstStyle>
            <a:lvl1pPr>
              <a:defRPr/>
            </a:lvl1pPr>
          </a:lstStyle>
          <a:p>
            <a:fld id="{EF02D26B-2459-4A8C-B8E8-E8C7CD8C47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574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15200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77200" y="6400802"/>
            <a:ext cx="941388" cy="301625"/>
          </a:xfrm>
        </p:spPr>
        <p:txBody>
          <a:bodyPr/>
          <a:lstStyle>
            <a:lvl1pPr>
              <a:defRPr/>
            </a:lvl1pPr>
          </a:lstStyle>
          <a:p>
            <a:fld id="{EF02D26B-2459-4A8C-B8E8-E8C7CD8C47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108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01000" y="6400802"/>
            <a:ext cx="941388" cy="301625"/>
          </a:xfrm>
        </p:spPr>
        <p:txBody>
          <a:bodyPr/>
          <a:lstStyle>
            <a:lvl1pPr>
              <a:defRPr/>
            </a:lvl1pPr>
          </a:lstStyle>
          <a:p>
            <a:fld id="{EF02D26B-2459-4A8C-B8E8-E8C7CD8C47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474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66462"/>
            <a:ext cx="2950936" cy="2657738"/>
          </a:xfrm>
        </p:spPr>
        <p:txBody>
          <a:bodyPr>
            <a:normAutofit/>
          </a:bodyPr>
          <a:lstStyle>
            <a:lvl1pPr algn="l">
              <a:defRPr sz="33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457202"/>
            <a:ext cx="4207848" cy="5846123"/>
          </a:xfrm>
        </p:spPr>
        <p:txBody>
          <a:bodyPr anchor="ctr"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276601"/>
            <a:ext cx="2950936" cy="302988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077200" y="6477002"/>
            <a:ext cx="941388" cy="301625"/>
          </a:xfrm>
        </p:spPr>
        <p:txBody>
          <a:bodyPr/>
          <a:lstStyle>
            <a:lvl1pPr>
              <a:defRPr/>
            </a:lvl1pPr>
          </a:lstStyle>
          <a:p>
            <a:fld id="{EF02D26B-2459-4A8C-B8E8-E8C7CD8C47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93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33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077200" y="6465890"/>
            <a:ext cx="941388" cy="301625"/>
          </a:xfrm>
        </p:spPr>
        <p:txBody>
          <a:bodyPr/>
          <a:lstStyle>
            <a:lvl1pPr>
              <a:defRPr/>
            </a:lvl1pPr>
          </a:lstStyle>
          <a:p>
            <a:fld id="{EF02D26B-2459-4A8C-B8E8-E8C7CD8C47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440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6377A"/>
            </a:gs>
            <a:gs pos="64999">
              <a:srgbClr val="073C84"/>
            </a:gs>
            <a:gs pos="100000">
              <a:srgbClr val="0B43F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89000" y="228601"/>
            <a:ext cx="73152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  <a:endParaRPr lang="en-US" altLang="nl-N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00202"/>
            <a:ext cx="73152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en-US" altLang="nl-N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83340"/>
            <a:ext cx="941388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fld id="{EF02D26B-2459-4A8C-B8E8-E8C7CD8C47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34546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chemeClr val="tx2"/>
          </a:solidFill>
          <a:latin typeface="Trebuchet MS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rebuchet MS" panose="020B0603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rebuchet MS" panose="020B0603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rebuchet MS" panose="020B0603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36922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376238" indent="-136922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514350" indent="-136922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685800" indent="-136922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857250" indent="-136922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80" y="1542505"/>
            <a:ext cx="7814740" cy="282477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267624" y="309497"/>
            <a:ext cx="3466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926984" y="5153390"/>
            <a:ext cx="414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</a:t>
            </a:r>
            <a:r>
              <a:rPr lang="nl-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Hulsbosch</a:t>
            </a:r>
          </a:p>
        </p:txBody>
      </p:sp>
    </p:spTree>
    <p:extLst>
      <p:ext uri="{BB962C8B-B14F-4D97-AF65-F5344CB8AC3E}">
        <p14:creationId xmlns:p14="http://schemas.microsoft.com/office/powerpoint/2010/main" val="308542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509260" y="8965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dirty="0"/>
              <a:t/>
            </a:r>
            <a:br>
              <a:rPr lang="nl-NL" altLang="nl-NL" dirty="0"/>
            </a:b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988820" y="1219706"/>
            <a:ext cx="6743700" cy="4999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 &amp; </a:t>
            </a: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Logistics</a:t>
            </a: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 </a:t>
            </a: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Mechanical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electrical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installation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Engineering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Structural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Engineering &amp; Building </a:t>
            </a: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Trades</a:t>
            </a: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Welfare, Culture &amp; </a:t>
            </a: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Woodwork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Furniture &amp; </a:t>
            </a: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Interior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Decorating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Automotive </a:t>
            </a: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Branch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Beauty Care &amp; </a:t>
            </a: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Hairdressing</a:t>
            </a: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Bread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Pastry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-making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Sector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Commerce &amp; Marketing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Economics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Electronics &amp; </a:t>
            </a: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Electrical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Engineering</a:t>
            </a:r>
            <a:endParaRPr lang="nl-NL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Fashion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340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96294" y="295394"/>
            <a:ext cx="8947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Vocational</a:t>
            </a:r>
            <a:r>
              <a:rPr lang="nl-NL" altLang="nl-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altLang="nl-NL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nl-NL" altLang="nl-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nl-NL" altLang="nl-NL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nl-NL" altLang="nl-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altLang="nl-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Netherlands</a:t>
            </a:r>
            <a:endParaRPr lang="nl-N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2905338" y="1363682"/>
            <a:ext cx="2462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2800" dirty="0" err="1" smtClean="0"/>
              <a:t>two</a:t>
            </a:r>
            <a:r>
              <a:rPr lang="nl-NL" altLang="nl-NL" sz="2800" dirty="0" smtClean="0"/>
              <a:t> </a:t>
            </a:r>
            <a:r>
              <a:rPr lang="nl-NL" altLang="nl-NL" sz="2800" dirty="0" err="1"/>
              <a:t>pathways</a:t>
            </a:r>
            <a:r>
              <a:rPr lang="nl-NL" altLang="nl-NL" sz="2800" dirty="0"/>
              <a:t>:</a:t>
            </a:r>
            <a:endParaRPr lang="nl-NL" sz="2800" dirty="0"/>
          </a:p>
        </p:txBody>
      </p:sp>
      <p:sp>
        <p:nvSpPr>
          <p:cNvPr id="5" name="Rechthoek 4"/>
          <p:cNvSpPr/>
          <p:nvPr/>
        </p:nvSpPr>
        <p:spPr>
          <a:xfrm>
            <a:off x="1780670" y="2201654"/>
            <a:ext cx="41504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sz="2000" dirty="0"/>
              <a:t>fulltime </a:t>
            </a:r>
            <a:r>
              <a:rPr lang="nl-NL" altLang="nl-NL" sz="2000" dirty="0" smtClean="0"/>
              <a:t>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sz="2000" dirty="0" err="1"/>
              <a:t>dual</a:t>
            </a:r>
            <a:r>
              <a:rPr lang="nl-NL" altLang="nl-NL" sz="2000" dirty="0"/>
              <a:t> course (</a:t>
            </a:r>
            <a:r>
              <a:rPr lang="nl-NL" altLang="nl-NL" sz="2000" dirty="0" err="1"/>
              <a:t>working</a:t>
            </a:r>
            <a:r>
              <a:rPr lang="nl-NL" altLang="nl-NL" sz="2000" dirty="0"/>
              <a:t> &amp; </a:t>
            </a:r>
            <a:r>
              <a:rPr lang="nl-NL" altLang="nl-NL" sz="2000" dirty="0" err="1"/>
              <a:t>learning</a:t>
            </a:r>
            <a:r>
              <a:rPr lang="nl-NL" altLang="nl-NL" sz="2000" dirty="0"/>
              <a:t>)</a:t>
            </a: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</p:txBody>
      </p:sp>
      <p:sp>
        <p:nvSpPr>
          <p:cNvPr id="6" name="Tekstvak 5"/>
          <p:cNvSpPr txBox="1"/>
          <p:nvPr/>
        </p:nvSpPr>
        <p:spPr>
          <a:xfrm>
            <a:off x="1759928" y="3434686"/>
            <a:ext cx="51892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nl-NL" sz="2000" dirty="0" err="1"/>
              <a:t>four</a:t>
            </a:r>
            <a:r>
              <a:rPr lang="nl-NL" altLang="nl-NL" sz="2000" dirty="0"/>
              <a:t> levels EQF (European </a:t>
            </a:r>
            <a:r>
              <a:rPr lang="nl-NL" altLang="nl-NL" sz="2000" dirty="0" err="1"/>
              <a:t>Qualification</a:t>
            </a:r>
            <a:r>
              <a:rPr lang="nl-NL" altLang="nl-NL" sz="2000" dirty="0"/>
              <a:t> Framework):</a:t>
            </a:r>
            <a:br>
              <a:rPr lang="nl-NL" altLang="nl-NL" sz="2000" dirty="0"/>
            </a:br>
            <a:r>
              <a:rPr lang="nl-NL" altLang="nl-NL" sz="2000" dirty="0"/>
              <a:t>1  (assistent)</a:t>
            </a:r>
            <a:br>
              <a:rPr lang="nl-NL" altLang="nl-NL" sz="2000" dirty="0"/>
            </a:br>
            <a:r>
              <a:rPr lang="nl-NL" altLang="nl-NL" sz="2000" dirty="0"/>
              <a:t>2  (</a:t>
            </a:r>
            <a:r>
              <a:rPr lang="nl-NL" altLang="nl-NL" sz="2000" dirty="0" err="1"/>
              <a:t>skilled</a:t>
            </a:r>
            <a:r>
              <a:rPr lang="nl-NL" altLang="nl-NL" sz="2000" dirty="0"/>
              <a:t> </a:t>
            </a:r>
            <a:r>
              <a:rPr lang="nl-NL" altLang="nl-NL" sz="2000" dirty="0" err="1"/>
              <a:t>worker</a:t>
            </a:r>
            <a:r>
              <a:rPr lang="nl-NL" altLang="nl-NL" sz="2000" dirty="0"/>
              <a:t>)</a:t>
            </a:r>
            <a:br>
              <a:rPr lang="nl-NL" altLang="nl-NL" sz="2000" dirty="0"/>
            </a:br>
            <a:r>
              <a:rPr lang="nl-NL" altLang="nl-NL" sz="2000" dirty="0"/>
              <a:t>3  (professional)</a:t>
            </a:r>
            <a:br>
              <a:rPr lang="nl-NL" altLang="nl-NL" sz="2000" dirty="0"/>
            </a:br>
            <a:r>
              <a:rPr lang="nl-NL" altLang="nl-NL" sz="2000" dirty="0"/>
              <a:t>4  (</a:t>
            </a:r>
            <a:r>
              <a:rPr lang="nl-NL" altLang="nl-NL" sz="2000" dirty="0" err="1"/>
              <a:t>middle</a:t>
            </a:r>
            <a:r>
              <a:rPr lang="nl-NL" altLang="nl-NL" sz="2000" dirty="0"/>
              <a:t> management or specialist)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36830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7180"/>
            <a:ext cx="9375287" cy="7597538"/>
          </a:xfrm>
          <a:prstGeom prst="rect">
            <a:avLst/>
          </a:prstGeom>
        </p:spPr>
      </p:pic>
      <p:sp>
        <p:nvSpPr>
          <p:cNvPr id="3" name="Pijl-rechts 2"/>
          <p:cNvSpPr/>
          <p:nvPr/>
        </p:nvSpPr>
        <p:spPr>
          <a:xfrm rot="10800000">
            <a:off x="3941805" y="4145756"/>
            <a:ext cx="1186249" cy="3258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817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5711"/>
            <a:ext cx="10431723" cy="782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526429" y="3042697"/>
            <a:ext cx="17145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nl-NL" altLang="nl-NL" sz="1500" b="1" dirty="0">
                <a:solidFill>
                  <a:schemeClr val="hlink"/>
                </a:solidFill>
                <a:latin typeface="+mj-lt"/>
              </a:rPr>
              <a:t>Amsterdam</a:t>
            </a:r>
            <a:endParaRPr lang="nl-NL" altLang="nl-NL" sz="33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812054" y="3938147"/>
            <a:ext cx="1428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nl-NL" altLang="nl-NL" sz="1500" b="1" dirty="0">
                <a:solidFill>
                  <a:schemeClr val="hlink"/>
                </a:solidFill>
                <a:latin typeface="+mj-lt"/>
              </a:rPr>
              <a:t>The Hague</a:t>
            </a:r>
            <a:endParaRPr lang="nl-NL" altLang="nl-NL" sz="33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955757" y="5729048"/>
            <a:ext cx="17310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nl-NL" altLang="nl-NL" sz="2100" b="1" dirty="0">
                <a:solidFill>
                  <a:srgbClr val="FFFF00"/>
                </a:solidFill>
                <a:latin typeface="+mj-lt"/>
              </a:rPr>
              <a:t>Eindhoven</a:t>
            </a:r>
            <a:endParaRPr lang="nl-NL" altLang="nl-NL" sz="45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" name="Pijl-rechts 2"/>
          <p:cNvSpPr/>
          <p:nvPr/>
        </p:nvSpPr>
        <p:spPr>
          <a:xfrm rot="7710353">
            <a:off x="3996714" y="4233723"/>
            <a:ext cx="1380137" cy="43754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80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7382"/>
            <a:ext cx="9860509" cy="739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143001" y="1485900"/>
            <a:ext cx="5633357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nl-NL" altLang="nl-NL" sz="15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nl-NL" altLang="nl-NL" sz="1500" b="1" dirty="0">
                <a:solidFill>
                  <a:schemeClr val="bg1"/>
                </a:solidFill>
                <a:latin typeface="Arial" charset="0"/>
              </a:rPr>
            </a:br>
            <a:r>
              <a:rPr lang="nl-NL" altLang="nl-NL" sz="15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nl-NL" altLang="nl-NL" sz="1500" b="1" dirty="0">
                <a:solidFill>
                  <a:schemeClr val="bg1"/>
                </a:solidFill>
                <a:latin typeface="Arial" charset="0"/>
              </a:rPr>
            </a:br>
            <a:r>
              <a:rPr lang="nl-NL" altLang="nl-NL" sz="15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nl-NL" altLang="nl-NL" sz="1500" b="1" dirty="0">
                <a:solidFill>
                  <a:schemeClr val="bg1"/>
                </a:solidFill>
                <a:latin typeface="Arial" charset="0"/>
              </a:rPr>
            </a:br>
            <a:r>
              <a:rPr lang="nl-NL" altLang="nl-NL" sz="15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nl-NL" altLang="nl-NL" sz="1500" b="1" dirty="0">
                <a:solidFill>
                  <a:schemeClr val="bg1"/>
                </a:solidFill>
                <a:latin typeface="Arial" charset="0"/>
              </a:rPr>
            </a:br>
            <a:r>
              <a:rPr lang="nl-NL" altLang="nl-NL" sz="15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nl-NL" altLang="nl-NL" sz="1500" b="1" dirty="0">
                <a:solidFill>
                  <a:schemeClr val="bg1"/>
                </a:solidFill>
                <a:latin typeface="Arial" charset="0"/>
              </a:rPr>
            </a:br>
            <a:r>
              <a:rPr lang="nl-NL" altLang="nl-NL" sz="15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nl-NL" altLang="nl-NL" sz="1500" b="1" dirty="0">
                <a:solidFill>
                  <a:schemeClr val="bg1"/>
                </a:solidFill>
                <a:latin typeface="Arial" charset="0"/>
              </a:rPr>
            </a:br>
            <a:r>
              <a:rPr lang="nl-NL" altLang="nl-NL" sz="15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nl-NL" altLang="nl-NL" sz="1500" b="1" dirty="0">
                <a:solidFill>
                  <a:schemeClr val="bg1"/>
                </a:solidFill>
                <a:latin typeface="Arial" charset="0"/>
              </a:rPr>
            </a:br>
            <a:r>
              <a:rPr lang="nl-NL" altLang="nl-NL" sz="15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nl-NL" altLang="nl-NL" sz="1500" b="1" dirty="0">
                <a:solidFill>
                  <a:schemeClr val="bg1"/>
                </a:solidFill>
                <a:latin typeface="Arial" charset="0"/>
              </a:rPr>
            </a:br>
            <a:r>
              <a:rPr lang="nl-NL" altLang="nl-NL" sz="15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nl-NL" altLang="nl-NL" sz="1500" b="1" dirty="0">
                <a:solidFill>
                  <a:schemeClr val="bg1"/>
                </a:solidFill>
                <a:latin typeface="Arial" charset="0"/>
              </a:rPr>
            </a:br>
            <a:r>
              <a:rPr lang="nl-NL" altLang="nl-NL" sz="15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nl-NL" altLang="nl-NL" sz="1500" b="1" dirty="0">
                <a:solidFill>
                  <a:schemeClr val="bg1"/>
                </a:solidFill>
                <a:latin typeface="Arial" charset="0"/>
              </a:rPr>
            </a:br>
            <a:r>
              <a:rPr lang="nl-NL" altLang="nl-NL" sz="15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nl-NL" altLang="nl-NL" sz="1500" b="1" dirty="0">
                <a:solidFill>
                  <a:schemeClr val="bg1"/>
                </a:solidFill>
                <a:latin typeface="Arial" charset="0"/>
              </a:rPr>
            </a:br>
            <a:r>
              <a:rPr lang="nl-NL" altLang="nl-NL" sz="15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nl-NL" altLang="nl-NL" sz="1500" b="1" dirty="0">
                <a:solidFill>
                  <a:schemeClr val="bg1"/>
                </a:solidFill>
                <a:latin typeface="Arial" charset="0"/>
              </a:rPr>
            </a:br>
            <a:r>
              <a:rPr lang="nl-NL" altLang="nl-NL" sz="15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nl-NL" altLang="nl-NL" sz="1500" b="1" dirty="0">
                <a:solidFill>
                  <a:schemeClr val="bg1"/>
                </a:solidFill>
                <a:latin typeface="Arial" charset="0"/>
              </a:rPr>
            </a:br>
            <a:endParaRPr lang="nl-NL" altLang="nl-NL" sz="3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7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428750" y="514351"/>
            <a:ext cx="6229350" cy="296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endParaRPr lang="nl-NL" altLang="nl-NL" sz="33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24" y="286586"/>
            <a:ext cx="3041361" cy="3041361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744" y="3707963"/>
            <a:ext cx="3041361" cy="3041361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689" y="286586"/>
            <a:ext cx="3041361" cy="3041361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3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9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35" y="1040931"/>
            <a:ext cx="1810800" cy="1810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65" y="4043428"/>
            <a:ext cx="1729685" cy="17296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4166" y="1046595"/>
            <a:ext cx="1832908" cy="180513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1928" y="2332151"/>
            <a:ext cx="1780145" cy="178475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2660" y="3854740"/>
            <a:ext cx="1772375" cy="180311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8219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96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565985" y="1336814"/>
            <a:ext cx="1752396" cy="771997"/>
          </a:xfrm>
        </p:spPr>
        <p:txBody>
          <a:bodyPr/>
          <a:lstStyle/>
          <a:p>
            <a:pPr algn="l">
              <a:lnSpc>
                <a:spcPct val="140000"/>
              </a:lnSpc>
            </a:pPr>
            <a:r>
              <a:rPr lang="nl-NL" altLang="nl-NL" b="1" dirty="0" smtClean="0">
                <a:solidFill>
                  <a:schemeClr val="tx1"/>
                </a:solidFill>
                <a:latin typeface="+mj-lt"/>
              </a:rPr>
              <a:t>Schools</a:t>
            </a:r>
            <a:endParaRPr lang="nl-NL" altLang="nl-NL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70" y="268086"/>
            <a:ext cx="2520834" cy="252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167" y="155633"/>
            <a:ext cx="3036981" cy="216076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550" y="4046220"/>
            <a:ext cx="2707019" cy="26659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194" y="4046220"/>
            <a:ext cx="2895953" cy="266590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2839404" y="2004037"/>
            <a:ext cx="33593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dirty="0" smtClean="0"/>
              <a:t>17 </a:t>
            </a:r>
            <a:r>
              <a:rPr lang="nl-NL" altLang="nl-NL" dirty="0"/>
              <a:t>schools </a:t>
            </a:r>
            <a:r>
              <a:rPr lang="nl-NL" altLang="nl-NL" dirty="0" err="1"/>
              <a:t>for</a:t>
            </a:r>
            <a:r>
              <a:rPr lang="nl-NL" altLang="nl-NL" dirty="0"/>
              <a:t> </a:t>
            </a:r>
            <a:r>
              <a:rPr lang="nl-NL" altLang="nl-NL" dirty="0" err="1" smtClean="0"/>
              <a:t>vocational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education</a:t>
            </a:r>
            <a:endParaRPr lang="nl-NL" alt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dirty="0"/>
              <a:t>1 school </a:t>
            </a:r>
            <a:r>
              <a:rPr lang="nl-NL" altLang="nl-NL" dirty="0" err="1"/>
              <a:t>for</a:t>
            </a:r>
            <a:r>
              <a:rPr lang="nl-NL" altLang="nl-NL" dirty="0"/>
              <a:t> adult </a:t>
            </a:r>
            <a:r>
              <a:rPr lang="nl-NL" altLang="nl-NL" dirty="0" err="1" smtClean="0"/>
              <a:t>education</a:t>
            </a:r>
            <a:r>
              <a:rPr lang="nl-NL" altLang="nl-NL" dirty="0" smtClean="0"/>
              <a:t> (</a:t>
            </a:r>
            <a:r>
              <a:rPr lang="nl-NL" altLang="nl-NL" dirty="0"/>
              <a:t>Ster College</a:t>
            </a:r>
            <a:r>
              <a:rPr lang="nl-NL" altLang="nl-NL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dirty="0"/>
              <a:t>1 </a:t>
            </a:r>
            <a:r>
              <a:rPr lang="nl-NL" altLang="nl-NL" dirty="0" err="1"/>
              <a:t>secondary</a:t>
            </a:r>
            <a:r>
              <a:rPr lang="nl-NL" altLang="nl-NL" dirty="0"/>
              <a:t> school </a:t>
            </a:r>
            <a:r>
              <a:rPr lang="nl-NL" altLang="nl-NL" dirty="0" smtClean="0"/>
              <a:t> (</a:t>
            </a:r>
            <a:r>
              <a:rPr lang="nl-NL" altLang="nl-NL" dirty="0"/>
              <a:t>Montessori College</a:t>
            </a:r>
            <a:r>
              <a:rPr lang="nl-NL" altLang="nl-NL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dirty="0"/>
              <a:t>17,000 </a:t>
            </a:r>
            <a:r>
              <a:rPr lang="nl-NL" altLang="nl-NL" dirty="0" err="1"/>
              <a:t>students</a:t>
            </a:r>
            <a:r>
              <a:rPr lang="nl-NL" altLang="nl-NL" dirty="0"/>
              <a:t> in </a:t>
            </a:r>
            <a:r>
              <a:rPr lang="nl-NL" altLang="nl-NL" dirty="0" err="1" smtClean="0"/>
              <a:t>regular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education</a:t>
            </a:r>
            <a:endParaRPr lang="nl-NL" alt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dirty="0" err="1"/>
              <a:t>Staff</a:t>
            </a:r>
            <a:r>
              <a:rPr lang="nl-NL" altLang="nl-NL" dirty="0"/>
              <a:t> of </a:t>
            </a:r>
            <a:r>
              <a:rPr lang="nl-NL" altLang="nl-NL" dirty="0" smtClean="0"/>
              <a:t>1,300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dirty="0" err="1" smtClean="0"/>
              <a:t>Annual</a:t>
            </a:r>
            <a:r>
              <a:rPr lang="nl-NL" altLang="nl-NL" dirty="0" smtClean="0"/>
              <a:t> </a:t>
            </a:r>
            <a:r>
              <a:rPr lang="nl-NL" altLang="nl-NL" dirty="0"/>
              <a:t>turnover of </a:t>
            </a:r>
            <a:r>
              <a:rPr lang="nl-NL" altLang="nl-NL" dirty="0" smtClean="0"/>
              <a:t>€ </a:t>
            </a:r>
            <a:r>
              <a:rPr lang="nl-NL" altLang="nl-NL" dirty="0"/>
              <a:t>130 </a:t>
            </a:r>
            <a:r>
              <a:rPr lang="nl-NL" altLang="nl-NL" dirty="0" err="1"/>
              <a:t>million</a:t>
            </a:r>
            <a:r>
              <a:rPr lang="nl-NL" altLang="nl-NL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36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ol4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FDCA61D2-E02A-4E0E-8DAB-73B33C85D060}" vid="{FBF8A190-EEEB-425F-9FDC-AF9FCD7022C8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5508DBE2205A4DB813308DB4EA96B9" ma:contentTypeVersion="7" ma:contentTypeDescription="Een nieuw document maken." ma:contentTypeScope="" ma:versionID="0b0653ca04bc9a875961bc6079c2cf52">
  <xsd:schema xmlns:xsd="http://www.w3.org/2001/XMLSchema" xmlns:xs="http://www.w3.org/2001/XMLSchema" xmlns:p="http://schemas.microsoft.com/office/2006/metadata/properties" xmlns:ns2="f8bf3a0a-a895-4e76-adb2-47496fe76843" targetNamespace="http://schemas.microsoft.com/office/2006/metadata/properties" ma:root="true" ma:fieldsID="0396ecfcc2e84faed464ca1349154ad6" ns2:_="">
    <xsd:import namespace="f8bf3a0a-a895-4e76-adb2-47496fe768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eigenaar" minOccurs="0"/>
                <xsd:element ref="ns2:lesson_x0020_number" minOccurs="0"/>
                <xsd:element ref="ns2:dh1h" minOccurs="0"/>
                <xsd:element ref="ns2:MediaServiceDateTaken" minOccurs="0"/>
                <xsd:element ref="ns2:Name_x0020_Less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bf3a0a-a895-4e76-adb2-47496fe768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eigenaar" ma:index="10" nillable="true" ma:displayName="eigenaar" ma:default="Summa" ma:format="Dropdown" ma:internalName="eigenaar">
      <xsd:simpleType>
        <xsd:restriction base="dms:Text">
          <xsd:maxLength value="255"/>
        </xsd:restriction>
      </xsd:simpleType>
    </xsd:element>
    <xsd:element name="lesson_x0020_number" ma:index="11" nillable="true" ma:displayName="lesson number" ma:format="Dropdown" ma:internalName="lesson_x0020_number" ma:percentage="FALSE">
      <xsd:simpleType>
        <xsd:restriction base="dms:Number"/>
      </xsd:simpleType>
    </xsd:element>
    <xsd:element name="dh1h" ma:index="12" nillable="true" ma:displayName="Tekst" ma:internalName="dh1h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Name_x0020_Lesson" ma:index="14" nillable="true" ma:displayName="Name Lesson" ma:format="Dropdown" ma:internalName="Name_x0020_Less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igenaar xmlns="f8bf3a0a-a895-4e76-adb2-47496fe76843">SUM</eigenaar>
    <lesson_x0020_number xmlns="f8bf3a0a-a895-4e76-adb2-47496fe76843">2</lesson_x0020_number>
    <dh1h xmlns="f8bf3a0a-a895-4e76-adb2-47496fe76843">PP</dh1h>
    <Name_x0020_Lesson xmlns="f8bf3a0a-a895-4e76-adb2-47496fe76843">Delirium</Name_x0020_Less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5FF352-9189-4D25-8A43-1DB1AC58C404}"/>
</file>

<file path=customXml/itemProps2.xml><?xml version="1.0" encoding="utf-8"?>
<ds:datastoreItem xmlns:ds="http://schemas.openxmlformats.org/officeDocument/2006/customXml" ds:itemID="{EFA46EA1-8803-439E-BF64-40183289A603}">
  <ds:schemaRefs>
    <ds:schemaRef ds:uri="1cf52f30-2ac9-459c-b927-a3a730e29219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5F433F2-946F-43DE-8229-0A8BA56EE6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366</TotalTime>
  <Words>555</Words>
  <Application>Microsoft Office PowerPoint</Application>
  <PresentationFormat>Diavoorstelling (4:3)</PresentationFormat>
  <Paragraphs>104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Trebuchet MS</vt:lpstr>
      <vt:lpstr>Wingdings</vt:lpstr>
      <vt:lpstr>Thema1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Schools</vt:lpstr>
      <vt:lpstr>PowerPoint-presentatie</vt:lpstr>
      <vt:lpstr>PowerPoint-presentatie</vt:lpstr>
    </vt:vector>
  </TitlesOfParts>
  <Company>Summa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Hulsbosch, Paul</dc:creator>
  <cp:lastModifiedBy>Hulsbosch, Paul</cp:lastModifiedBy>
  <cp:revision>28</cp:revision>
  <dcterms:created xsi:type="dcterms:W3CDTF">2017-11-05T11:01:08Z</dcterms:created>
  <dcterms:modified xsi:type="dcterms:W3CDTF">2018-03-26T08:23:55Z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0x0101008D5508DBE2205A4DB813308DB4EA96B9</vt:lpwstr>
  </property>
</Properties>
</file>